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0" r:id="rId3"/>
    <p:sldId id="271" r:id="rId4"/>
    <p:sldId id="278" r:id="rId5"/>
    <p:sldId id="284" r:id="rId6"/>
    <p:sldId id="285" r:id="rId7"/>
    <p:sldId id="286" r:id="rId8"/>
    <p:sldId id="287" r:id="rId9"/>
    <p:sldId id="288" r:id="rId10"/>
    <p:sldId id="282" r:id="rId11"/>
    <p:sldId id="27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7179" autoAdjust="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401E4-75C4-42CB-A964-EA4879D2EE92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8AC953-F9FD-4564-8AC3-8084DF03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918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will vary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8AC953-F9FD-4564-8AC3-8084DF03C4B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48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Other answers can be accepted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8AC953-F9FD-4564-8AC3-8084DF03C4B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433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Other reasonable answers can be accepted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8AC953-F9FD-4564-8AC3-8084DF03C4B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170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Other reasonable answers can be accepted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8AC953-F9FD-4564-8AC3-8084DF03C4B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776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Other reasonable answers can be accepted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8AC953-F9FD-4564-8AC3-8084DF03C4B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341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will vary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8AC953-F9FD-4564-8AC3-8084DF03C4B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19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D2DF4-482E-411B-EEDB-CA937DC1C8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EB081B-457C-4B8C-4DC6-F1584D5698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13B32-362C-5A18-49F6-1B09B9380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3EEEC-35BC-65CE-AA5F-31AEA2974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7938A-DD19-D7BA-2CE4-A8D5C8E71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838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10EF8-2667-518C-010C-CD4A83ABB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814CAC-9FA4-2A9C-2569-F07F8187F4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2105D-9616-78B5-BAA7-5851609BC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56B4CD-5532-DBB3-C786-7C7B99C0D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DAC0C-E8A6-8D3E-D69F-BBB63B2EF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15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B2909C-A266-47AC-527A-8D76488D92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BAC1CD-3B3B-10E0-46D3-57E6E1A621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FB179-89FA-A2E8-EFDE-E3651A016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D4615-D777-76CB-BBAB-98CAC98F4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6A5C4-1F31-02D6-1D1F-D7C87FEA4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490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597C6-C2EC-18B3-16D7-C1D140C9A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9E411-E2CC-117D-B061-DE5ABA500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A683C-6788-73E4-D49B-279BC2643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D511A-93B2-7751-64F0-69D2FAAE5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4700A-FBA7-60A2-8F8E-3237F7B38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60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2AB36-688B-9D0B-B159-5A233F32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A0237-C3C6-7E59-6FDB-204BF1083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EE20E-FDE1-0B73-1C61-6B7F172D8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B00AC-D2B2-EECB-86B7-38CAD1A3F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20C35-75CB-9660-3018-54E4121B3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930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D42D3-A99A-4CF1-4381-4EFC6BBF1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E23A2-43F8-366A-EF25-53CEE29BDD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479415-9CC3-79BE-57D9-D7E928B252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515349-1FA6-E293-54BD-34FF584FF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D38053-79E9-E9D7-4864-D90F7CEE4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723BB8-9640-3A65-1EDE-AAC99CB20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48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51522-F217-CE5C-82F0-53861C6F5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17E5A-63D1-1D82-4C32-1787F44D8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89E2E6-489F-FF49-C243-999535BFE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C59619-EF49-2874-F7AC-8CB3B8540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E352C3-1306-99A6-51AE-416385602F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8F6AD6-27C9-F985-DA9A-DC976D034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9AD563-5EF2-19A7-F5B0-52C6FDF23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6310D6-6A7F-A46C-2928-25560B136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933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BBC88-CF7B-F452-DE60-A6C21299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73A250-657F-9B85-EE37-250B54A98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290ADC-FF34-0090-A381-B03D8C8DA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A3D5FA-35C7-3A65-53C8-B58486C18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70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70B6F6-D197-654C-71AC-A08ECDD27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2D8DC4-CED2-9A97-B0B6-D8A44CC7F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575A40-D3B0-6463-E634-BCF67F209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53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F831A-EF7D-B217-F2FB-20AD3E183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74A5E-2723-ED65-06B3-38D3C922F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6B3293-BCDA-9B82-6031-4DE89BABAA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816E66-94E1-8B7F-4F0D-56936529B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F38A73-EF0A-6D42-D65F-F6210ED46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09D12-815A-C469-05F5-8EFFAED5E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77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B15ED-7C8A-ECFB-8C1E-4E6728F46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343AC0-8B6C-BEDE-E21C-77F04BC8B7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C846A1-6D28-3FDD-6AB4-420A5165EB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60A73A-B0E0-8536-D50A-39974E975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6E1EE-DB2F-4BA0-7FE8-889DD4A03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02CF4-5836-558D-87A3-8D64DEAF2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276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390D30-6935-1181-E206-4636969FB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38E6D-39CB-8587-2B67-DD6615F34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FC76B-F73A-2592-E817-D0197F6C08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1DD78-B384-4D1B-B8EF-3F33F585930F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7F386-08E3-3B98-D898-27EA4C6D20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E8494-F6D4-4A34-53E3-FEACCB872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2798B-77C5-4A61-ACEC-D842B48B77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514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0A07AA-E0A8-AFCD-F4DD-5B1F28FCDF1B}"/>
              </a:ext>
            </a:extLst>
          </p:cNvPr>
          <p:cNvSpPr txBox="1"/>
          <p:nvPr/>
        </p:nvSpPr>
        <p:spPr>
          <a:xfrm>
            <a:off x="179512" y="231334"/>
            <a:ext cx="6682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Lesson 12: Narrative and Story development</a:t>
            </a:r>
          </a:p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R093: Creative iMedia in the media industry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DD7105-6932-0955-E76E-2A6941CF2324}"/>
              </a:ext>
            </a:extLst>
          </p:cNvPr>
          <p:cNvSpPr txBox="1"/>
          <p:nvPr/>
        </p:nvSpPr>
        <p:spPr>
          <a:xfrm>
            <a:off x="6862252" y="269042"/>
            <a:ext cx="1786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Name: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3B64EB-0A2B-1BF0-BB8D-533D63758F86}"/>
              </a:ext>
            </a:extLst>
          </p:cNvPr>
          <p:cNvSpPr txBox="1"/>
          <p:nvPr/>
        </p:nvSpPr>
        <p:spPr>
          <a:xfrm>
            <a:off x="6862252" y="758508"/>
            <a:ext cx="1786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Segoe UI Variable Text" pitchFamily="2" charset="0"/>
              </a:rPr>
              <a:t>Class/Teacher: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9FA41D-0F27-B058-27D0-30D5F161B6B3}"/>
              </a:ext>
            </a:extLst>
          </p:cNvPr>
          <p:cNvSpPr/>
          <p:nvPr/>
        </p:nvSpPr>
        <p:spPr>
          <a:xfrm>
            <a:off x="7317652" y="2289492"/>
            <a:ext cx="4309123" cy="32613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Teacher feedback/comments: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5198899-A00F-3FAA-893C-396B94D7F342}"/>
              </a:ext>
            </a:extLst>
          </p:cNvPr>
          <p:cNvSpPr/>
          <p:nvPr/>
        </p:nvSpPr>
        <p:spPr>
          <a:xfrm>
            <a:off x="8602698" y="187768"/>
            <a:ext cx="3230525" cy="4128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E88B7C0-A936-6C19-20F2-AB615801D375}"/>
              </a:ext>
            </a:extLst>
          </p:cNvPr>
          <p:cNvSpPr/>
          <p:nvPr/>
        </p:nvSpPr>
        <p:spPr>
          <a:xfrm>
            <a:off x="8602697" y="757272"/>
            <a:ext cx="3230525" cy="4128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FC73AAA-204C-6E71-7422-3A37CB75ED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12161"/>
              </p:ext>
            </p:extLst>
          </p:nvPr>
        </p:nvGraphicFramePr>
        <p:xfrm>
          <a:off x="312405" y="2289492"/>
          <a:ext cx="6682740" cy="3657600"/>
        </p:xfrm>
        <a:graphic>
          <a:graphicData uri="http://schemas.openxmlformats.org/drawingml/2006/table">
            <a:tbl>
              <a:tblPr/>
              <a:tblGrid>
                <a:gridCol w="5193257">
                  <a:extLst>
                    <a:ext uri="{9D8B030D-6E8A-4147-A177-3AD203B41FA5}">
                      <a16:colId xmlns:a16="http://schemas.microsoft.com/office/drawing/2014/main" val="1532144605"/>
                    </a:ext>
                  </a:extLst>
                </a:gridCol>
                <a:gridCol w="1489483">
                  <a:extLst>
                    <a:ext uri="{9D8B030D-6E8A-4147-A177-3AD203B41FA5}">
                      <a16:colId xmlns:a16="http://schemas.microsoft.com/office/drawing/2014/main" val="3421831758"/>
                    </a:ext>
                  </a:extLst>
                </a:gridCol>
              </a:tblGrid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1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Objective</a:t>
                      </a:r>
                      <a:endParaRPr lang="en-GB" sz="20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1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Complete</a:t>
                      </a: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​</a:t>
                      </a:r>
                      <a:endParaRPr lang="en-GB" sz="20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5734241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identify the components used in a storyboard and script. (Tasks 1 and 2)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​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2869665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identify the purpose of a storyboard and script. (Task 3)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367288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identify the hardware and software required to create these documents. (Task 4)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423893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analyse and existing script. (Task 5)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964189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identify how a scriptwriter works in conjunction with other job roles. (Task 6)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214555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review the effectiveness of a script.  (Task 7)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317219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600" b="0" i="0" dirty="0">
                          <a:solidFill>
                            <a:srgbClr val="000000"/>
                          </a:solidFill>
                          <a:effectLst/>
                          <a:latin typeface="Segoe UI Variable Text" pitchFamily="2" charset="0"/>
                        </a:rPr>
                        <a:t>I can improve the effectiveness of a wireframe. (Task 8)</a:t>
                      </a: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600" b="0" i="0" dirty="0">
                        <a:solidFill>
                          <a:srgbClr val="000000"/>
                        </a:solidFill>
                        <a:effectLst/>
                        <a:latin typeface="Segoe UI Variable Text" pitchFamily="2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5498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703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11447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8: Improve the suitability of a storyboard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7F1E9F-23D0-EC2E-FCDA-F582B365EF6A}"/>
              </a:ext>
            </a:extLst>
          </p:cNvPr>
          <p:cNvSpPr txBox="1"/>
          <p:nvPr/>
        </p:nvSpPr>
        <p:spPr>
          <a:xfrm>
            <a:off x="179512" y="751726"/>
            <a:ext cx="114472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 local business are launching a 30-second video advertisement to promote a new robot toy called Mechamigo.  A draft storyboard for the video advertisement is given to the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camera operator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D7E364-DCC1-15A8-7C39-EB44AF839B1E}"/>
              </a:ext>
            </a:extLst>
          </p:cNvPr>
          <p:cNvSpPr txBox="1"/>
          <p:nvPr/>
        </p:nvSpPr>
        <p:spPr>
          <a:xfrm>
            <a:off x="7198241" y="1460397"/>
            <a:ext cx="46126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Create an improved version of the storyboard and add it to the blank side provided.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BCB1A31-4494-9E46-440D-D69F659C75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70340"/>
              </p:ext>
            </p:extLst>
          </p:nvPr>
        </p:nvGraphicFramePr>
        <p:xfrm>
          <a:off x="7198242" y="2394543"/>
          <a:ext cx="4710526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0526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244095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Segoe UI Variable Text" pitchFamily="2" charset="0"/>
                          <a:cs typeface="Segoe UI" panose="020B0502040204020203" pitchFamily="34" charset="0"/>
                        </a:rPr>
                        <a:t>What makes an effective storyboard?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43873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Each frame should clearly convey the action, dialogue, or idea it represents, making it easy for the production team to understand.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The flow of scenes or events should be logical, creating a coherent narrative or action sequence.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Important visual elements like camera angles, character positions, and movements should be clear, even if the sketches are simple.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4" name="Picture 18" descr="Light Bulb Shining Icon - Free image on Pixabay">
            <a:extLst>
              <a:ext uri="{FF2B5EF4-FFF2-40B4-BE49-F238E27FC236}">
                <a16:creationId xmlns:a16="http://schemas.microsoft.com/office/drawing/2014/main" id="{BD617F83-5AE8-2C9D-DB74-ECA3212B6A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509916" y="2158679"/>
            <a:ext cx="478668" cy="417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DEA53C-EA12-46C2-2ADD-25FB031245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231" y="1628508"/>
            <a:ext cx="6818895" cy="413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870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10761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8: Improve the suitability of a storyboard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FA32F3-6911-BA8C-F3E2-6BB71BA1A8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5322" y="759862"/>
            <a:ext cx="8804585" cy="53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222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A2289BE-5B08-6AE6-47AA-CC3E183276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7436" y="2104082"/>
            <a:ext cx="5382954" cy="376758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10102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1: Components of a Storyboard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9359E3-E2AF-2E0A-63D8-89AAFE05F2E7}"/>
              </a:ext>
            </a:extLst>
          </p:cNvPr>
          <p:cNvSpPr txBox="1"/>
          <p:nvPr/>
        </p:nvSpPr>
        <p:spPr>
          <a:xfrm>
            <a:off x="179512" y="1078831"/>
            <a:ext cx="114472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Label the components used in the storyboard below. </a:t>
            </a:r>
            <a:endParaRPr lang="en-GB" sz="1600" i="1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6E4ECAE5-6AAB-1231-640B-6DE9976D3D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070538"/>
              </p:ext>
            </p:extLst>
          </p:nvPr>
        </p:nvGraphicFramePr>
        <p:xfrm>
          <a:off x="9785866" y="1681705"/>
          <a:ext cx="2047358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7358">
                  <a:extLst>
                    <a:ext uri="{9D8B030D-6E8A-4147-A177-3AD203B41FA5}">
                      <a16:colId xmlns:a16="http://schemas.microsoft.com/office/drawing/2014/main" val="13258676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Frames/Scenes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361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Visuals/Sketches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563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Camera direction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005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Timings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576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Transitions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68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Action 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357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Dialogue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6967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Sound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0118227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9C17D089-A53A-C88D-D795-6AEEB4452E03}"/>
              </a:ext>
            </a:extLst>
          </p:cNvPr>
          <p:cNvSpPr txBox="1"/>
          <p:nvPr/>
        </p:nvSpPr>
        <p:spPr>
          <a:xfrm>
            <a:off x="9702282" y="1213133"/>
            <a:ext cx="19244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Components</a:t>
            </a:r>
            <a:endParaRPr lang="en-GB" sz="1600" b="1" i="1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7E3127-6ABD-C99D-7D41-5ABE7480703D}"/>
              </a:ext>
            </a:extLst>
          </p:cNvPr>
          <p:cNvSpPr txBox="1"/>
          <p:nvPr/>
        </p:nvSpPr>
        <p:spPr>
          <a:xfrm>
            <a:off x="852379" y="2680970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latin typeface="Segoe UI Variable Text" pitchFamily="2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FA176A0-585C-AA65-C8BF-F9485B186B46}"/>
              </a:ext>
            </a:extLst>
          </p:cNvPr>
          <p:cNvCxnSpPr>
            <a:cxnSpLocks/>
            <a:endCxn id="8" idx="3"/>
          </p:cNvCxnSpPr>
          <p:nvPr/>
        </p:nvCxnSpPr>
        <p:spPr>
          <a:xfrm flipH="1" flipV="1">
            <a:off x="2410206" y="2850247"/>
            <a:ext cx="737031" cy="1231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C5ABFD6-ABBE-8EE4-E696-26B560AC01CC}"/>
              </a:ext>
            </a:extLst>
          </p:cNvPr>
          <p:cNvSpPr txBox="1"/>
          <p:nvPr/>
        </p:nvSpPr>
        <p:spPr>
          <a:xfrm>
            <a:off x="5317086" y="1633690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latin typeface="Segoe UI Variable Text" pitchFamily="2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EFFB1C1-6E70-31C2-DEFE-5C6D1273199C}"/>
              </a:ext>
            </a:extLst>
          </p:cNvPr>
          <p:cNvCxnSpPr>
            <a:cxnSpLocks/>
          </p:cNvCxnSpPr>
          <p:nvPr/>
        </p:nvCxnSpPr>
        <p:spPr>
          <a:xfrm flipV="1">
            <a:off x="5486400" y="2021454"/>
            <a:ext cx="609600" cy="47043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1406C70-4F15-6DDD-D207-7917A4C02C11}"/>
              </a:ext>
            </a:extLst>
          </p:cNvPr>
          <p:cNvSpPr txBox="1"/>
          <p:nvPr/>
        </p:nvSpPr>
        <p:spPr>
          <a:xfrm>
            <a:off x="852379" y="3584712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latin typeface="Segoe UI Variable Text" pitchFamily="2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F3C5F25-C4CE-CB25-D16C-09338B60EC8B}"/>
              </a:ext>
            </a:extLst>
          </p:cNvPr>
          <p:cNvCxnSpPr>
            <a:cxnSpLocks/>
            <a:endCxn id="21" idx="3"/>
          </p:cNvCxnSpPr>
          <p:nvPr/>
        </p:nvCxnSpPr>
        <p:spPr>
          <a:xfrm flipH="1" flipV="1">
            <a:off x="2410206" y="3753989"/>
            <a:ext cx="737031" cy="1231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B176838-B320-AF6D-540C-E7C0E8634D3D}"/>
              </a:ext>
            </a:extLst>
          </p:cNvPr>
          <p:cNvSpPr txBox="1"/>
          <p:nvPr/>
        </p:nvSpPr>
        <p:spPr>
          <a:xfrm>
            <a:off x="7940932" y="1766755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latin typeface="Segoe UI Variable Text" pitchFamily="2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EA760C4-6294-CC40-FF72-77C41B8641AB}"/>
              </a:ext>
            </a:extLst>
          </p:cNvPr>
          <p:cNvCxnSpPr>
            <a:cxnSpLocks/>
            <a:endCxn id="29" idx="2"/>
          </p:cNvCxnSpPr>
          <p:nvPr/>
        </p:nvCxnSpPr>
        <p:spPr>
          <a:xfrm flipV="1">
            <a:off x="7940932" y="2105309"/>
            <a:ext cx="778914" cy="5184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710B361-0CF7-D08C-E8A2-E40CA2078F57}"/>
              </a:ext>
            </a:extLst>
          </p:cNvPr>
          <p:cNvCxnSpPr>
            <a:cxnSpLocks/>
          </p:cNvCxnSpPr>
          <p:nvPr/>
        </p:nvCxnSpPr>
        <p:spPr>
          <a:xfrm>
            <a:off x="7403702" y="5452659"/>
            <a:ext cx="119899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8B0CBCB-D105-87CD-F4EB-2D46CCFC39BE}"/>
              </a:ext>
            </a:extLst>
          </p:cNvPr>
          <p:cNvSpPr txBox="1"/>
          <p:nvPr/>
        </p:nvSpPr>
        <p:spPr>
          <a:xfrm>
            <a:off x="8599927" y="5298248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latin typeface="Segoe UI Variable Text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BF03C7-72EB-09E6-3F05-E65D287BF095}"/>
              </a:ext>
            </a:extLst>
          </p:cNvPr>
          <p:cNvSpPr txBox="1"/>
          <p:nvPr/>
        </p:nvSpPr>
        <p:spPr>
          <a:xfrm>
            <a:off x="3928573" y="5702393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latin typeface="Segoe UI Variable Text" pitchFamily="2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06B8CD7-22D0-6301-1B08-05828EAD409A}"/>
              </a:ext>
            </a:extLst>
          </p:cNvPr>
          <p:cNvCxnSpPr>
            <a:cxnSpLocks/>
          </p:cNvCxnSpPr>
          <p:nvPr/>
        </p:nvCxnSpPr>
        <p:spPr>
          <a:xfrm flipH="1">
            <a:off x="5486400" y="5794744"/>
            <a:ext cx="1063256" cy="983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0A0F2DA-B1B4-A3D2-6B6B-8C8118889985}"/>
              </a:ext>
            </a:extLst>
          </p:cNvPr>
          <p:cNvCxnSpPr>
            <a:cxnSpLocks/>
          </p:cNvCxnSpPr>
          <p:nvPr/>
        </p:nvCxnSpPr>
        <p:spPr>
          <a:xfrm flipH="1">
            <a:off x="2307425" y="5467525"/>
            <a:ext cx="73703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96ACA87A-6910-8376-5958-DE859FF7DC20}"/>
              </a:ext>
            </a:extLst>
          </p:cNvPr>
          <p:cNvSpPr txBox="1"/>
          <p:nvPr/>
        </p:nvSpPr>
        <p:spPr>
          <a:xfrm>
            <a:off x="752370" y="5289162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latin typeface="Segoe UI Variable Tex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436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B100EB7-3EB4-9CE4-C489-676FD5A033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691" b="6934"/>
          <a:stretch/>
        </p:blipFill>
        <p:spPr>
          <a:xfrm>
            <a:off x="4011475" y="1516081"/>
            <a:ext cx="3764685" cy="4551209"/>
          </a:xfrm>
          <a:prstGeom prst="rect">
            <a:avLst/>
          </a:prstGeom>
          <a:ln w="28575"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9187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2: Components of a Script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A26685-1506-B6F8-774B-6B74DF3C4D51}"/>
              </a:ext>
            </a:extLst>
          </p:cNvPr>
          <p:cNvSpPr txBox="1"/>
          <p:nvPr/>
        </p:nvSpPr>
        <p:spPr>
          <a:xfrm>
            <a:off x="218040" y="860136"/>
            <a:ext cx="114472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Label the components used in the script below. </a:t>
            </a:r>
            <a:endParaRPr lang="en-GB" sz="1600" i="1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783E593-9C17-54C3-4E2C-EEE2B5FEA1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109207"/>
              </p:ext>
            </p:extLst>
          </p:nvPr>
        </p:nvGraphicFramePr>
        <p:xfrm>
          <a:off x="9785866" y="2111161"/>
          <a:ext cx="204735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7358">
                  <a:extLst>
                    <a:ext uri="{9D8B030D-6E8A-4147-A177-3AD203B41FA5}">
                      <a16:colId xmlns:a16="http://schemas.microsoft.com/office/drawing/2014/main" val="13258676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Location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361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Action 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563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Parentheticals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7005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Dialogue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576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Transitions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68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Scene headings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357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strike="noStrike" dirty="0">
                          <a:latin typeface="Segoe UI Variable Text" pitchFamily="2" charset="0"/>
                        </a:rPr>
                        <a:t>Character names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08476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BD51E6B-F822-0A89-5355-F1D4250372B7}"/>
              </a:ext>
            </a:extLst>
          </p:cNvPr>
          <p:cNvSpPr txBox="1"/>
          <p:nvPr/>
        </p:nvSpPr>
        <p:spPr>
          <a:xfrm>
            <a:off x="9702282" y="1662381"/>
            <a:ext cx="19244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Components</a:t>
            </a:r>
            <a:endParaRPr lang="en-GB" sz="1600" b="1" i="1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8DDD44-3BD5-3D43-FC61-D7BDD35C494A}"/>
              </a:ext>
            </a:extLst>
          </p:cNvPr>
          <p:cNvSpPr txBox="1"/>
          <p:nvPr/>
        </p:nvSpPr>
        <p:spPr>
          <a:xfrm>
            <a:off x="7445054" y="1764583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latin typeface="Segoe UI Variable Text" pitchFamily="2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A4851E5-03E0-AB76-FE3A-C2D046AA9AAA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5592726" y="1887247"/>
            <a:ext cx="1852328" cy="466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7E6F7EF-359A-812D-1063-AE9BF47F591D}"/>
              </a:ext>
            </a:extLst>
          </p:cNvPr>
          <p:cNvSpPr txBox="1"/>
          <p:nvPr/>
        </p:nvSpPr>
        <p:spPr>
          <a:xfrm>
            <a:off x="2005840" y="1666404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latin typeface="Segoe UI Variable Text" pitchFamily="2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0F25658-DC61-A8DE-16D0-891AFC7D60B7}"/>
              </a:ext>
            </a:extLst>
          </p:cNvPr>
          <p:cNvCxnSpPr>
            <a:cxnSpLocks/>
            <a:endCxn id="31" idx="3"/>
          </p:cNvCxnSpPr>
          <p:nvPr/>
        </p:nvCxnSpPr>
        <p:spPr>
          <a:xfrm flipH="1">
            <a:off x="3563667" y="1662381"/>
            <a:ext cx="827636" cy="1733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CF54F55-E447-52E6-4EB9-65511A545BF8}"/>
              </a:ext>
            </a:extLst>
          </p:cNvPr>
          <p:cNvSpPr txBox="1"/>
          <p:nvPr/>
        </p:nvSpPr>
        <p:spPr>
          <a:xfrm>
            <a:off x="2068524" y="3577890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latin typeface="Segoe UI Variable Text" pitchFamily="2" charset="0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9C82293-D375-2B1B-2B5F-AEDA43D927F5}"/>
              </a:ext>
            </a:extLst>
          </p:cNvPr>
          <p:cNvCxnSpPr>
            <a:cxnSpLocks/>
            <a:endCxn id="35" idx="3"/>
          </p:cNvCxnSpPr>
          <p:nvPr/>
        </p:nvCxnSpPr>
        <p:spPr>
          <a:xfrm flipH="1">
            <a:off x="3626351" y="3284207"/>
            <a:ext cx="1120596" cy="4629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7E7E571-590D-1F32-6398-2D639341AF6D}"/>
              </a:ext>
            </a:extLst>
          </p:cNvPr>
          <p:cNvSpPr txBox="1"/>
          <p:nvPr/>
        </p:nvSpPr>
        <p:spPr>
          <a:xfrm>
            <a:off x="7445054" y="3577890"/>
            <a:ext cx="155782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>
              <a:latin typeface="Segoe UI Variable Text" pitchFamily="2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C4D1636-0CF5-D894-ECDD-AEEDD147935A}"/>
              </a:ext>
            </a:extLst>
          </p:cNvPr>
          <p:cNvCxnSpPr>
            <a:cxnSpLocks/>
            <a:endCxn id="39" idx="1"/>
          </p:cNvCxnSpPr>
          <p:nvPr/>
        </p:nvCxnSpPr>
        <p:spPr>
          <a:xfrm>
            <a:off x="5964865" y="3444201"/>
            <a:ext cx="1480189" cy="3029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257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10750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3: Purpose of pre-production documentation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173AFF-61C4-C984-E740-C522275407B4}"/>
              </a:ext>
            </a:extLst>
          </p:cNvPr>
          <p:cNvSpPr txBox="1"/>
          <p:nvPr/>
        </p:nvSpPr>
        <p:spPr>
          <a:xfrm>
            <a:off x="212993" y="919258"/>
            <a:ext cx="11514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Tick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one 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box per row to identify whether the statement is associated with a storyboard or a script.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35712601-2260-EBAB-3DBF-223AC69E60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300061"/>
              </p:ext>
            </p:extLst>
          </p:nvPr>
        </p:nvGraphicFramePr>
        <p:xfrm>
          <a:off x="946298" y="1889352"/>
          <a:ext cx="10079665" cy="206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86715">
                  <a:extLst>
                    <a:ext uri="{9D8B030D-6E8A-4147-A177-3AD203B41FA5}">
                      <a16:colId xmlns:a16="http://schemas.microsoft.com/office/drawing/2014/main" val="392576120"/>
                    </a:ext>
                  </a:extLst>
                </a:gridCol>
                <a:gridCol w="1655536">
                  <a:extLst>
                    <a:ext uri="{9D8B030D-6E8A-4147-A177-3AD203B41FA5}">
                      <a16:colId xmlns:a16="http://schemas.microsoft.com/office/drawing/2014/main" val="286995552"/>
                    </a:ext>
                  </a:extLst>
                </a:gridCol>
                <a:gridCol w="1637414">
                  <a:extLst>
                    <a:ext uri="{9D8B030D-6E8A-4147-A177-3AD203B41FA5}">
                      <a16:colId xmlns:a16="http://schemas.microsoft.com/office/drawing/2014/main" val="22372802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Storyboard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Script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440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Defines camera angles, movements, and timing for filmmakers or animators.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552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Helps to outline the sequence of events, actions, and scenes.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741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Outline the story, characters, and dialogue in a structured format.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963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Includes detailed descriptions of settings, actions, and emotional tone.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9204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9758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9187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4: Hardware and Software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173AFF-61C4-C984-E740-C522275407B4}"/>
              </a:ext>
            </a:extLst>
          </p:cNvPr>
          <p:cNvSpPr txBox="1"/>
          <p:nvPr/>
        </p:nvSpPr>
        <p:spPr>
          <a:xfrm>
            <a:off x="212993" y="919258"/>
            <a:ext cx="11514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In the table below, identify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two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types of hardware and software that can be used to create the following pre-production documents.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7D2D9CD-BD44-D196-5C50-B8BE1BADDF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303439"/>
              </p:ext>
            </p:extLst>
          </p:nvPr>
        </p:nvGraphicFramePr>
        <p:xfrm>
          <a:off x="2032000" y="2006205"/>
          <a:ext cx="81280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09878795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6297699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74240507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9858312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Segoe UI Variable Text" pitchFamily="2" charset="0"/>
                        </a:rPr>
                        <a:t>Storyboard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Segoe UI Variable Text" pitchFamily="2" charset="0"/>
                        </a:rPr>
                        <a:t>Script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679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Hardware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Software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Hardware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</a:rPr>
                        <a:t>Software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3648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748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316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9187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5: Analysing a script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9BDAAC-4145-C3BA-68EC-4E4E4EFA3CC8}"/>
              </a:ext>
            </a:extLst>
          </p:cNvPr>
          <p:cNvSpPr txBox="1"/>
          <p:nvPr/>
        </p:nvSpPr>
        <p:spPr>
          <a:xfrm>
            <a:off x="179512" y="775007"/>
            <a:ext cx="114482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Activity: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Using the script provided answer the following questions.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90EDF0-AC95-8244-F5D6-25164DE856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182" y="1510570"/>
            <a:ext cx="3828419" cy="46203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6C43A1-2BF9-79FC-1149-65F4F1D9E62F}"/>
              </a:ext>
            </a:extLst>
          </p:cNvPr>
          <p:cNvSpPr txBox="1"/>
          <p:nvPr/>
        </p:nvSpPr>
        <p:spPr>
          <a:xfrm>
            <a:off x="6113911" y="816109"/>
            <a:ext cx="553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A: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Name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two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visual characters used in the script.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B03C7BE-7609-C348-BB61-BF6D1FFA7115}"/>
              </a:ext>
            </a:extLst>
          </p:cNvPr>
          <p:cNvSpPr/>
          <p:nvPr/>
        </p:nvSpPr>
        <p:spPr>
          <a:xfrm>
            <a:off x="6205596" y="1400884"/>
            <a:ext cx="5806892" cy="58477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A05B4B-0EAE-93BB-2B70-26C4427F0CDB}"/>
              </a:ext>
            </a:extLst>
          </p:cNvPr>
          <p:cNvSpPr txBox="1"/>
          <p:nvPr/>
        </p:nvSpPr>
        <p:spPr>
          <a:xfrm>
            <a:off x="6113911" y="2080069"/>
            <a:ext cx="553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B: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Name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two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locations used in the script.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F3E7BD-07F5-1D20-B462-6DC9AA68419B}"/>
              </a:ext>
            </a:extLst>
          </p:cNvPr>
          <p:cNvSpPr/>
          <p:nvPr/>
        </p:nvSpPr>
        <p:spPr>
          <a:xfrm>
            <a:off x="6205596" y="2664844"/>
            <a:ext cx="5806892" cy="58477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8506D6-EBDA-6008-6B15-D9CA21D6F779}"/>
              </a:ext>
            </a:extLst>
          </p:cNvPr>
          <p:cNvSpPr txBox="1"/>
          <p:nvPr/>
        </p:nvSpPr>
        <p:spPr>
          <a:xfrm>
            <a:off x="6113911" y="3368372"/>
            <a:ext cx="553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C: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Name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two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examples of stage direction from the script.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24371C-88E7-239B-79CE-3ECE75BEB05B}"/>
              </a:ext>
            </a:extLst>
          </p:cNvPr>
          <p:cNvSpPr/>
          <p:nvPr/>
        </p:nvSpPr>
        <p:spPr>
          <a:xfrm>
            <a:off x="6205596" y="3953147"/>
            <a:ext cx="5806892" cy="58477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F1C82B-FDBB-D0A3-7C07-CA4075CF66EE}"/>
              </a:ext>
            </a:extLst>
          </p:cNvPr>
          <p:cNvSpPr txBox="1"/>
          <p:nvPr/>
        </p:nvSpPr>
        <p:spPr>
          <a:xfrm>
            <a:off x="6113911" y="4701548"/>
            <a:ext cx="553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D: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Name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one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 non-speaking character from the script.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CA891D2-E445-C8D7-4403-3A3EE5A800A0}"/>
              </a:ext>
            </a:extLst>
          </p:cNvPr>
          <p:cNvSpPr/>
          <p:nvPr/>
        </p:nvSpPr>
        <p:spPr>
          <a:xfrm>
            <a:off x="6205596" y="5286323"/>
            <a:ext cx="5806892" cy="58477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890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9187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6: Scriptwriter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730383-F0B0-5C68-E4E3-9E5CF6C13FFD}"/>
              </a:ext>
            </a:extLst>
          </p:cNvPr>
          <p:cNvSpPr txBox="1"/>
          <p:nvPr/>
        </p:nvSpPr>
        <p:spPr>
          <a:xfrm>
            <a:off x="269358" y="947947"/>
            <a:ext cx="10501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In the table below, identify how and why the scriptwriter would work alongside the following job roles.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CBA270B-9509-44F1-8769-AF3E140415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850793"/>
              </p:ext>
            </p:extLst>
          </p:nvPr>
        </p:nvGraphicFramePr>
        <p:xfrm>
          <a:off x="1456069" y="1814820"/>
          <a:ext cx="9771912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52405">
                  <a:extLst>
                    <a:ext uri="{9D8B030D-6E8A-4147-A177-3AD203B41FA5}">
                      <a16:colId xmlns:a16="http://schemas.microsoft.com/office/drawing/2014/main" val="3436539510"/>
                    </a:ext>
                  </a:extLst>
                </a:gridCol>
                <a:gridCol w="7219507">
                  <a:extLst>
                    <a:ext uri="{9D8B030D-6E8A-4147-A177-3AD203B41FA5}">
                      <a16:colId xmlns:a16="http://schemas.microsoft.com/office/drawing/2014/main" val="943754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Job role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Why would they work alongside the scriptwriter?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95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Director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39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Production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942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Editors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894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084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11447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7: Review the suitability of a script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7F1E9F-23D0-EC2E-FCDA-F582B365EF6A}"/>
              </a:ext>
            </a:extLst>
          </p:cNvPr>
          <p:cNvSpPr txBox="1"/>
          <p:nvPr/>
        </p:nvSpPr>
        <p:spPr>
          <a:xfrm>
            <a:off x="179512" y="751726"/>
            <a:ext cx="114472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Scenario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 scriptwriter has created a sample one-page script for a new short film. Below is the first draft of the script which will be given to the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camera operator.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D7E364-DCC1-15A8-7C39-EB44AF839B1E}"/>
              </a:ext>
            </a:extLst>
          </p:cNvPr>
          <p:cNvSpPr txBox="1"/>
          <p:nvPr/>
        </p:nvSpPr>
        <p:spPr>
          <a:xfrm>
            <a:off x="5273750" y="1471279"/>
            <a:ext cx="660482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u="sng" dirty="0">
                <a:latin typeface="Segoe UI Variable Text" pitchFamily="2" charset="0"/>
                <a:cs typeface="Segoe UI" panose="020B0502040204020203" pitchFamily="34" charset="0"/>
              </a:rPr>
              <a:t>Activity A</a:t>
            </a:r>
          </a:p>
          <a:p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Using the table on the next slide, discuss the suitability of the script for use by the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camera operator</a:t>
            </a: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. A model answer has been provided as an example.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Suggesting changes that improve the script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Explaining how the changes you suggest will improve the effectiveness of the script for the camera operator.</a:t>
            </a:r>
          </a:p>
          <a:p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784B915-F0DC-17E4-72B9-D794C746C41D}"/>
              </a:ext>
            </a:extLst>
          </p:cNvPr>
          <p:cNvGraphicFramePr>
            <a:graphicFrameLocks noGrp="1"/>
          </p:cNvGraphicFramePr>
          <p:nvPr/>
        </p:nvGraphicFramePr>
        <p:xfrm>
          <a:off x="5360217" y="3831326"/>
          <a:ext cx="6465189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5189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244095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Segoe UI Variable Text" pitchFamily="2" charset="0"/>
                          <a:cs typeface="Segoe UI" panose="020B0502040204020203" pitchFamily="34" charset="0"/>
                        </a:rPr>
                        <a:t>What makes an effective script?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Clear, concise language to communicate the narrative and actions without over-complicating scenes.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It follows a logical flow of events, with a clear beginning, middle, and end, helping the story unfold in a cohesive manner.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Dialogue should feel natural for each character, revealing their personalities and advancing the plot.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Descriptions of scenes and actions should be vivid but not overly detailed, allowing the director and crew creative flexibility.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14" name="Picture 18" descr="Light Bulb Shining Icon - Free image on Pixabay">
            <a:extLst>
              <a:ext uri="{FF2B5EF4-FFF2-40B4-BE49-F238E27FC236}">
                <a16:creationId xmlns:a16="http://schemas.microsoft.com/office/drawing/2014/main" id="{F33806FF-5C41-FFE9-29EE-553BD7C68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387440" y="3531256"/>
            <a:ext cx="478668" cy="417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9CD145-3017-FB23-A0A7-7EACF9770F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604" y="1595179"/>
            <a:ext cx="4039847" cy="463905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50663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C60BD1-5169-1F22-3067-608CA352169F}"/>
              </a:ext>
            </a:extLst>
          </p:cNvPr>
          <p:cNvSpPr txBox="1"/>
          <p:nvPr/>
        </p:nvSpPr>
        <p:spPr>
          <a:xfrm>
            <a:off x="179512" y="231334"/>
            <a:ext cx="11447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Segoe UI Black" panose="020B0A02040204020203" pitchFamily="34" charset="0"/>
                <a:ea typeface="Segoe UI Black" panose="020B0A02040204020203" pitchFamily="34" charset="0"/>
              </a:rPr>
              <a:t>Task 7: Review the suitability of a script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133AAEA-3A79-349C-4968-3835461A69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47927"/>
              </p:ext>
            </p:extLst>
          </p:nvPr>
        </p:nvGraphicFramePr>
        <p:xfrm>
          <a:off x="1003575" y="1099919"/>
          <a:ext cx="10320099" cy="38428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40033">
                  <a:extLst>
                    <a:ext uri="{9D8B030D-6E8A-4147-A177-3AD203B41FA5}">
                      <a16:colId xmlns:a16="http://schemas.microsoft.com/office/drawing/2014/main" val="230734841"/>
                    </a:ext>
                  </a:extLst>
                </a:gridCol>
                <a:gridCol w="3440033">
                  <a:extLst>
                    <a:ext uri="{9D8B030D-6E8A-4147-A177-3AD203B41FA5}">
                      <a16:colId xmlns:a16="http://schemas.microsoft.com/office/drawing/2014/main" val="225985143"/>
                    </a:ext>
                  </a:extLst>
                </a:gridCol>
                <a:gridCol w="3440033">
                  <a:extLst>
                    <a:ext uri="{9D8B030D-6E8A-4147-A177-3AD203B41FA5}">
                      <a16:colId xmlns:a16="http://schemas.microsoft.com/office/drawing/2014/main" val="4155816057"/>
                    </a:ext>
                  </a:extLst>
                </a:gridCol>
              </a:tblGrid>
              <a:tr h="443224"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Identify the improvement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How will the improvement make the document more effective?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Segoe UI Variable Text" pitchFamily="2" charset="0"/>
                        </a:rPr>
                        <a:t>How will this improvement make it more suitable for the graphics designer to use?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016345"/>
                  </a:ext>
                </a:extLst>
              </a:tr>
              <a:tr h="1029936">
                <a:tc>
                  <a:txBody>
                    <a:bodyPr/>
                    <a:lstStyle/>
                    <a:p>
                      <a:endParaRPr lang="en-GB" sz="14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580550"/>
                  </a:ext>
                </a:extLst>
              </a:tr>
              <a:tr h="1045027">
                <a:tc>
                  <a:txBody>
                    <a:bodyPr/>
                    <a:lstStyle/>
                    <a:p>
                      <a:endParaRPr lang="en-GB" sz="14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946974"/>
                  </a:ext>
                </a:extLst>
              </a:tr>
              <a:tr h="765016">
                <a:tc>
                  <a:txBody>
                    <a:bodyPr/>
                    <a:lstStyle/>
                    <a:p>
                      <a:endParaRPr lang="en-GB" sz="1400" dirty="0">
                        <a:latin typeface="Segoe UI Variable Text" pitchFamily="2" charset="0"/>
                      </a:endParaRPr>
                    </a:p>
                    <a:p>
                      <a:endParaRPr lang="en-GB" sz="1400" dirty="0">
                        <a:latin typeface="Segoe UI Variable Text" pitchFamily="2" charset="0"/>
                      </a:endParaRPr>
                    </a:p>
                    <a:p>
                      <a:endParaRPr lang="en-GB" sz="1400" dirty="0">
                        <a:latin typeface="Segoe UI Variable Text" pitchFamily="2" charset="0"/>
                      </a:endParaRPr>
                    </a:p>
                    <a:p>
                      <a:endParaRPr lang="en-GB" sz="14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Segoe UI Variable Tex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latin typeface="Segoe UI Variable Text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76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903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2906</TotalTime>
  <Words>928</Words>
  <Application>Microsoft Office PowerPoint</Application>
  <PresentationFormat>Widescreen</PresentationFormat>
  <Paragraphs>139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Segoe UI</vt:lpstr>
      <vt:lpstr>Segoe UI Black</vt:lpstr>
      <vt:lpstr>Segoe UI Variable Display Semib</vt:lpstr>
      <vt:lpstr>Segoe UI Variable Text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Simply Teach</dc:creator>
  <cp:lastModifiedBy>Corbett, DC (Staff, Parks House)</cp:lastModifiedBy>
  <cp:revision>112</cp:revision>
  <dcterms:created xsi:type="dcterms:W3CDTF">2023-11-26T08:28:38Z</dcterms:created>
  <dcterms:modified xsi:type="dcterms:W3CDTF">2024-11-05T17:36:42Z</dcterms:modified>
</cp:coreProperties>
</file>